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4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park123/lol-data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2857" y="2134921"/>
            <a:ext cx="18100000" cy="2390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Presentation of League of Legends EDA visualization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7367674" y="9083221"/>
            <a:ext cx="3000637" cy="483814"/>
            <a:chOff x="7367674" y="9083221"/>
            <a:chExt cx="3000637" cy="483814"/>
          </a:xfrm>
        </p:grpSpPr>
        <p:sp>
          <p:nvSpPr>
            <p:cNvPr id="7" name="Object 7"/>
            <p:cNvSpPr txBox="1"/>
            <p:nvPr/>
          </p:nvSpPr>
          <p:spPr>
            <a:xfrm>
              <a:off x="7325684" y="9141343"/>
              <a:ext cx="3651153" cy="5568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100" dirty="0">
                  <a:solidFill>
                    <a:srgbClr val="000000"/>
                  </a:solidFill>
                  <a:latin typeface="Noto Serif CJK KR" pitchFamily="34" charset="0"/>
                  <a:cs typeface="Noto Serif CJK KR" pitchFamily="34" charset="0"/>
                </a:rPr>
                <a:t>정보통계학과 박승준</a:t>
              </a:r>
              <a:endParaRPr lang="en-US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7367674" y="9083221"/>
              <a:ext cx="429449" cy="483814"/>
              <a:chOff x="7367674" y="9083221"/>
              <a:chExt cx="429449" cy="4838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367674" y="9083221"/>
                <a:ext cx="429449" cy="48381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0" y="0"/>
            <a:ext cx="648848" cy="10323810"/>
            <a:chOff x="0" y="0"/>
            <a:chExt cx="648848" cy="103238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8848" cy="10323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04326" y="4249443"/>
            <a:ext cx="7077062" cy="3972805"/>
            <a:chOff x="5604326" y="4249443"/>
            <a:chExt cx="7077062" cy="397280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4326" y="4249443"/>
              <a:ext cx="7077062" cy="39728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07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Ⅴ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7276190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6. 챔피언별 승률(상위 30개)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16133" y="7687152"/>
            <a:ext cx="23600497" cy="2817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어떤 챔피언이 가장 승률이 좋을까?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상위 3개는 초가스, 탐켄치, 브라움이다.</a:t>
            </a:r>
          </a:p>
          <a:p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755556"/>
            <a:ext cx="15733666" cy="4931597"/>
            <a:chOff x="1216133" y="2755556"/>
            <a:chExt cx="15733666" cy="49315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755556"/>
              <a:ext cx="15733666" cy="4931597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216133" y="9305314"/>
            <a:ext cx="23600000" cy="817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티어별로 알아보자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07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Ⅴ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7276190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7. 브론즈 챔피언별 승률(상위 30개)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16133" y="7687152"/>
            <a:ext cx="23600497" cy="2817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브론즈에서는 어떤 챔피언이 가장 승률이 좋을까?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상위 3개는 자이라, 브라움, 사이온, 카직스이다.</a:t>
            </a:r>
          </a:p>
          <a:p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844444"/>
            <a:ext cx="15733666" cy="4842708"/>
            <a:chOff x="1216133" y="2844444"/>
            <a:chExt cx="15733666" cy="484270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844444"/>
              <a:ext cx="15733666" cy="48427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07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Ⅴ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7276190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8. 실버 챔피언별 승률(상위 30개)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16133" y="7687152"/>
            <a:ext cx="23600497" cy="2817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실버에서는 어떤 챔피언이 가장 승률이 좋을까?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상위 3개는 드레이븐, 브라움, 트린다미어이다.</a:t>
            </a:r>
          </a:p>
          <a:p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768254"/>
            <a:ext cx="15746364" cy="4918898"/>
            <a:chOff x="1216133" y="2768254"/>
            <a:chExt cx="15746364" cy="491889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768254"/>
              <a:ext cx="15746364" cy="491889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07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Ⅴ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7276190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9. 골드 챔피언별 승률(상위 30개)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16133" y="7687152"/>
            <a:ext cx="23600497" cy="2817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골드에서는 어떤 챔피언이 가장 승률이 좋을까?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상위 3개는 아지르, 트위치, 우르곳, 신지드, 클레드, 나미이다.</a:t>
            </a:r>
          </a:p>
          <a:p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765964"/>
            <a:ext cx="15733666" cy="4921189"/>
            <a:chOff x="1216133" y="2765964"/>
            <a:chExt cx="15733666" cy="492118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765964"/>
              <a:ext cx="15733666" cy="49211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07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Ⅴ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8405758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10. 플레티넘 챔피언별 승률(상위 30개)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16133" y="7687152"/>
            <a:ext cx="23600497" cy="2817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플레티넘에서는 어떤 챔피언이 가장 승률이 좋을까?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상위 3개는 아이번, 스카너, 키아나, 요릭이다.</a:t>
            </a:r>
          </a:p>
          <a:p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793651"/>
            <a:ext cx="15733666" cy="4893502"/>
            <a:chOff x="1216133" y="2793651"/>
            <a:chExt cx="15733666" cy="489350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793651"/>
              <a:ext cx="15733666" cy="489350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07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Ⅴ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8405758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11. 다이아몬드 챔피언별 승률(상위 30개)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16133" y="7687152"/>
            <a:ext cx="23600497" cy="28173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다이아몬드에서는 어떤 챔피언이 가장 승률이 좋을까?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상위 3개는 스카너, 탐켄치, 케일이다.</a:t>
            </a:r>
          </a:p>
          <a:p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831746"/>
            <a:ext cx="15733666" cy="4855406"/>
            <a:chOff x="1216133" y="2831746"/>
            <a:chExt cx="15733666" cy="485540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831746"/>
              <a:ext cx="15733666" cy="485540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632024" y="273606"/>
            <a:ext cx="4965687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1970781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08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2072114" y="1808876"/>
            <a:ext cx="7995465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결론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012500" y="6066667"/>
            <a:ext cx="3914631" cy="3004788"/>
            <a:chOff x="1012500" y="6066667"/>
            <a:chExt cx="3914631" cy="300478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2500" y="6066667"/>
              <a:ext cx="3914631" cy="300478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27861" y="6066667"/>
            <a:ext cx="3914631" cy="3004788"/>
            <a:chOff x="5127861" y="6066667"/>
            <a:chExt cx="3914631" cy="30047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27861" y="6066667"/>
              <a:ext cx="3914631" cy="300478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43222" y="6066667"/>
            <a:ext cx="3914631" cy="3004788"/>
            <a:chOff x="9243222" y="6066667"/>
            <a:chExt cx="3914631" cy="300478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43222" y="6066667"/>
              <a:ext cx="3914631" cy="300478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58583" y="6066667"/>
            <a:ext cx="3914631" cy="3004788"/>
            <a:chOff x="13358583" y="6066667"/>
            <a:chExt cx="3914631" cy="300478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58583" y="6066667"/>
              <a:ext cx="3914631" cy="30047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12500" y="4861931"/>
            <a:ext cx="8029992" cy="1033308"/>
            <a:chOff x="1012500" y="4861931"/>
            <a:chExt cx="8029992" cy="103330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00" y="4861931"/>
              <a:ext cx="8029992" cy="10333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243222" y="4861931"/>
            <a:ext cx="3914631" cy="1033308"/>
            <a:chOff x="9243222" y="4861931"/>
            <a:chExt cx="3914631" cy="103330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3222" y="4861931"/>
              <a:ext cx="3914631" cy="103330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358583" y="4861931"/>
            <a:ext cx="3914631" cy="1033308"/>
            <a:chOff x="13358583" y="4861931"/>
            <a:chExt cx="3914631" cy="103330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58583" y="4861931"/>
              <a:ext cx="3914631" cy="1033308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2404343" y="5184781"/>
            <a:ext cx="5272573" cy="579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결론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8564247" y="5184781"/>
            <a:ext cx="5272573" cy="579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아쉬운 점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2679619" y="5184781"/>
            <a:ext cx="5272573" cy="579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FFFFFF"/>
                </a:solidFill>
                <a:latin typeface="Pretendard SemiBold" pitchFamily="34" charset="0"/>
                <a:cs typeface="Pretendard SemiBold" pitchFamily="34" charset="0"/>
              </a:rPr>
              <a:t>추가로 해보고 싶은 점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333533" y="6568095"/>
            <a:ext cx="5272573" cy="579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통계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4448885" y="6568095"/>
            <a:ext cx="5272573" cy="579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느낀 점</a:t>
            </a:r>
            <a:endParaRPr lang="en-US" dirty="0"/>
          </a:p>
        </p:txBody>
      </p:sp>
      <p:sp>
        <p:nvSpPr>
          <p:cNvPr id="50" name="Object 50"/>
          <p:cNvSpPr txBox="1"/>
          <p:nvPr/>
        </p:nvSpPr>
        <p:spPr>
          <a:xfrm>
            <a:off x="8564247" y="6568095"/>
            <a:ext cx="5272573" cy="579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가중평균</a:t>
            </a:r>
            <a:endParaRPr lang="en-US" dirty="0"/>
          </a:p>
        </p:txBody>
      </p:sp>
      <p:sp>
        <p:nvSpPr>
          <p:cNvPr id="51" name="Object 51"/>
          <p:cNvSpPr txBox="1"/>
          <p:nvPr/>
        </p:nvSpPr>
        <p:spPr>
          <a:xfrm>
            <a:off x="12679619" y="6568095"/>
            <a:ext cx="5272573" cy="5790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200" dirty="0">
                <a:solidFill>
                  <a:srgbClr val="000000"/>
                </a:solidFill>
                <a:latin typeface="Pretendard SemiBold" pitchFamily="34" charset="0"/>
                <a:cs typeface="Pretendard SemiBold" pitchFamily="34" charset="0"/>
              </a:rPr>
              <a:t>챔피언 라인전 상성</a:t>
            </a:r>
            <a:endParaRPr lang="en-US" dirty="0"/>
          </a:p>
        </p:txBody>
      </p:sp>
      <p:sp>
        <p:nvSpPr>
          <p:cNvPr id="52" name="Object 52"/>
          <p:cNvSpPr txBox="1"/>
          <p:nvPr/>
        </p:nvSpPr>
        <p:spPr>
          <a:xfrm>
            <a:off x="1093170" y="7166667"/>
            <a:ext cx="3833961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▪ 진영은 아무 곳이나 상관없다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▪ 첫 바론은 상대한테 줘라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▪ 게임큐 잡는 </a:t>
            </a:r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시간을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줄이려면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저녁 시간에 해라</a:t>
            </a:r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5216655" y="7176408"/>
            <a:ext cx="3538847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▪ 도메인을 잘 알고 있어서 수월했다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▪ 도메인을 이해한다는 </a:t>
            </a:r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것이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</a:p>
          <a:p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얼마나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중요한 일인가를 깨달았다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9331713" y="7158197"/>
            <a:ext cx="3826140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▪ 티어별 승률을 하였을 때 </a:t>
            </a:r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게임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수가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</a:p>
          <a:p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적은데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승리가 많으면 승률이 올라감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▪ 가중평균을 사용하면 조금 더 </a:t>
            </a:r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정확한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</a:p>
          <a:p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정보가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되지 않았을까 하는 아쉬움</a:t>
            </a:r>
            <a:endParaRPr lang="en-US" dirty="0"/>
          </a:p>
        </p:txBody>
      </p:sp>
      <p:sp>
        <p:nvSpPr>
          <p:cNvPr id="55" name="Object 55"/>
          <p:cNvSpPr txBox="1"/>
          <p:nvPr/>
        </p:nvSpPr>
        <p:spPr>
          <a:xfrm>
            <a:off x="13402828" y="7147141"/>
            <a:ext cx="3826140" cy="11387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▪ op.gg처럼 챔피언별 라인전 상성 </a:t>
            </a:r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등을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</a:p>
          <a:p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알아보면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더 재미가 있을거 같다</a:t>
            </a:r>
          </a:p>
          <a:p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▪ 게임이 끝났을 때 </a:t>
            </a:r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나오는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</a:t>
            </a:r>
          </a:p>
          <a:p>
            <a:r>
              <a:rPr lang="en-US" sz="1700" dirty="0" err="1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딜량</a:t>
            </a:r>
            <a:r>
              <a:rPr lang="en-US" sz="17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 그래프 등을 그려보고 싶다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058065" y="5752381"/>
            <a:ext cx="14169585" cy="1600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dirty="0">
                <a:solidFill>
                  <a:srgbClr val="B19882"/>
                </a:solidFill>
                <a:latin typeface="Noto Serif CJK KR Black" pitchFamily="34" charset="0"/>
                <a:cs typeface="Noto Serif CJK KR Black" pitchFamily="34" charset="0"/>
              </a:rPr>
              <a:t>감사합니다!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50" y="267495"/>
            <a:ext cx="4048063" cy="3652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Business Objectives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5"/>
            <a:ext cx="4048063" cy="3652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Business Structure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201704" y="267495"/>
            <a:ext cx="4048063" cy="3652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Strategy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925799" y="267495"/>
            <a:ext cx="4048063" cy="3652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3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Management Plan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632024" y="273606"/>
            <a:ext cx="3286030" cy="3435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Business Presentation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992202" y="9352498"/>
            <a:ext cx="2301313" cy="371056"/>
            <a:chOff x="7992202" y="9352498"/>
            <a:chExt cx="2301313" cy="371056"/>
          </a:xfrm>
        </p:grpSpPr>
        <p:sp>
          <p:nvSpPr>
            <p:cNvPr id="27" name="Object 27"/>
            <p:cNvSpPr txBox="1"/>
            <p:nvPr/>
          </p:nvSpPr>
          <p:spPr>
            <a:xfrm>
              <a:off x="7960002" y="9397076"/>
              <a:ext cx="2800216" cy="42284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latin typeface="Noto Serif CJK KR" pitchFamily="34" charset="0"/>
                  <a:cs typeface="Noto Serif CJK KR" pitchFamily="34" charset="0"/>
                </a:rPr>
                <a:t>정보통계학과 박승준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7992202" y="9352498"/>
              <a:ext cx="329361" cy="371056"/>
              <a:chOff x="7992202" y="9352498"/>
              <a:chExt cx="329361" cy="37105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92202" y="9352498"/>
                <a:ext cx="329361" cy="371056"/>
              </a:xfrm>
              <a:prstGeom prst="rect">
                <a:avLst/>
              </a:prstGeom>
            </p:spPr>
          </p:pic>
        </p:grpSp>
      </p:grpSp>
      <p:sp>
        <p:nvSpPr>
          <p:cNvPr id="32" name="Object 32"/>
          <p:cNvSpPr txBox="1"/>
          <p:nvPr/>
        </p:nvSpPr>
        <p:spPr>
          <a:xfrm>
            <a:off x="1819673" y="3720635"/>
            <a:ext cx="14169585" cy="21333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B19882"/>
                </a:solidFill>
                <a:latin typeface="Noto Serif CJK KR Black" pitchFamily="34" charset="0"/>
                <a:cs typeface="Noto Serif CJK KR Black" pitchFamily="34" charset="0"/>
              </a:rPr>
              <a:t>Q&amp;A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632024" y="267494"/>
            <a:ext cx="4603782" cy="531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-169005" y="2006287"/>
            <a:ext cx="8285714" cy="21831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200" dirty="0">
                <a:solidFill>
                  <a:srgbClr val="B19882"/>
                </a:solidFill>
                <a:latin typeface="Noto Serif CJK KR Black" pitchFamily="34" charset="0"/>
                <a:cs typeface="Noto Serif CJK KR Black" pitchFamily="34" charset="0"/>
              </a:rPr>
              <a:t>Contents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9311033" y="3823085"/>
            <a:ext cx="1261800" cy="4649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B19882"/>
                </a:solidFill>
                <a:latin typeface="Noto Serif CJK KR" pitchFamily="34" charset="0"/>
                <a:cs typeface="Noto Serif CJK KR" pitchFamily="34" charset="0"/>
              </a:rPr>
              <a:t>01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B19882"/>
                </a:solidFill>
                <a:latin typeface="Noto Serif CJK KR" pitchFamily="34" charset="0"/>
                <a:cs typeface="Noto Serif CJK KR" pitchFamily="34" charset="0"/>
              </a:rPr>
              <a:t>02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B19882"/>
                </a:solidFill>
                <a:latin typeface="Noto Serif CJK KR" pitchFamily="34" charset="0"/>
                <a:cs typeface="Noto Serif CJK KR" pitchFamily="34" charset="0"/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B19882"/>
                </a:solidFill>
                <a:latin typeface="Noto Serif CJK KR" pitchFamily="34" charset="0"/>
                <a:cs typeface="Noto Serif CJK KR" pitchFamily="34" charset="0"/>
              </a:rPr>
              <a:t>04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B19882"/>
                </a:solidFill>
                <a:latin typeface="Noto Serif CJK KR" pitchFamily="34" charset="0"/>
                <a:cs typeface="Noto Serif CJK KR" pitchFamily="34" charset="0"/>
              </a:rPr>
              <a:t>05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B19882"/>
                </a:solidFill>
                <a:latin typeface="Noto Serif CJK KR" pitchFamily="34" charset="0"/>
                <a:cs typeface="Noto Serif CJK KR" pitchFamily="34" charset="0"/>
              </a:rPr>
              <a:t>06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B19882"/>
                </a:solidFill>
                <a:latin typeface="Noto Serif CJK KR" pitchFamily="34" charset="0"/>
                <a:cs typeface="Noto Serif CJK KR" pitchFamily="34" charset="0"/>
              </a:rPr>
              <a:t>07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B19882"/>
                </a:solidFill>
                <a:latin typeface="Noto Serif CJK KR" pitchFamily="34" charset="0"/>
                <a:cs typeface="Noto Serif CJK KR" pitchFamily="34" charset="0"/>
              </a:rPr>
              <a:t>08</a:t>
            </a:r>
            <a:endParaRPr lang="en-US" dirty="0"/>
          </a:p>
        </p:txBody>
      </p:sp>
      <p:sp>
        <p:nvSpPr>
          <p:cNvPr id="27" name="Object 27"/>
          <p:cNvSpPr txBox="1"/>
          <p:nvPr/>
        </p:nvSpPr>
        <p:spPr>
          <a:xfrm>
            <a:off x="10485333" y="3823086"/>
            <a:ext cx="4981271" cy="46462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주제 선정 이유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데이터 설명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Ⅰ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Ⅱ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Ⅲ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Ⅳ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Ⅴ</a:t>
            </a:r>
          </a:p>
          <a:p>
            <a:pPr>
              <a:lnSpc>
                <a:spcPct val="150000"/>
              </a:lnSpc>
            </a:pPr>
            <a:r>
              <a:rPr lang="en-US" sz="25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결론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32024" y="1970781"/>
            <a:ext cx="1209806" cy="1335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01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2072114" y="1808876"/>
            <a:ext cx="7357501" cy="1601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주제 선정 이유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632024" y="273606"/>
            <a:ext cx="4603782" cy="531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300043" y="3163898"/>
            <a:ext cx="1991884" cy="909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1. 일간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32024" y="3972670"/>
            <a:ext cx="6171429" cy="1005346"/>
            <a:chOff x="632024" y="3972670"/>
            <a:chExt cx="6171429" cy="10053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024" y="3972670"/>
              <a:ext cx="6171429" cy="100534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00043" y="5142857"/>
            <a:ext cx="1991884" cy="91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2. 주간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632024" y="5953237"/>
            <a:ext cx="6171429" cy="924709"/>
            <a:chOff x="632024" y="5953237"/>
            <a:chExt cx="6171429" cy="92470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024" y="5953237"/>
              <a:ext cx="6171429" cy="924709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300043" y="7152810"/>
            <a:ext cx="1991884" cy="9117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400" dirty="0">
                <a:solidFill>
                  <a:srgbClr val="000000"/>
                </a:solidFill>
                <a:latin typeface="Noto Sans CJK KR Medium" pitchFamily="34" charset="0"/>
                <a:cs typeface="Noto Sans CJK KR Medium" pitchFamily="34" charset="0"/>
              </a:rPr>
              <a:t>3. 월간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632024" y="7963189"/>
            <a:ext cx="6171429" cy="941744"/>
            <a:chOff x="632024" y="7963189"/>
            <a:chExt cx="6171429" cy="9417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024" y="7963189"/>
              <a:ext cx="6171429" cy="94174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32024" y="9331629"/>
            <a:ext cx="9257143" cy="874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787878"/>
                </a:solidFill>
                <a:latin typeface="Noto Sans CJK KR Regular" pitchFamily="34" charset="0"/>
                <a:cs typeface="Noto Sans CJK KR Regular" pitchFamily="34" charset="0"/>
              </a:rPr>
              <a:t>출처 : https://search.naver.com/search.naver?where=nexearch&amp;sm=tab_etc&amp;mra=bkJB&amp;pkid=3001&amp;qvt=0&amp;query=PC%EB%B0%A9%EA%B2%8C%EC%9E%84%EB%9E%AD%ED%82%B9</a:t>
            </a:r>
            <a:endParaRPr lang="en-US" dirty="0"/>
          </a:p>
        </p:txBody>
      </p:sp>
      <p:sp>
        <p:nvSpPr>
          <p:cNvPr id="37" name="Object 37"/>
          <p:cNvSpPr txBox="1"/>
          <p:nvPr/>
        </p:nvSpPr>
        <p:spPr>
          <a:xfrm>
            <a:off x="10153789" y="4456389"/>
            <a:ext cx="10893309" cy="4843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1. 일간, 주간, 월간 PC방 게임 랭킹 점유율 1위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2. 도메인 이해도 ↑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3. 대다수가 리그 오브 레전드를 알고 있음</a:t>
            </a:r>
            <a:endParaRPr lang="en-US" dirty="0"/>
          </a:p>
        </p:txBody>
      </p:sp>
      <p:sp>
        <p:nvSpPr>
          <p:cNvPr id="38" name="Object 38"/>
          <p:cNvSpPr txBox="1"/>
          <p:nvPr/>
        </p:nvSpPr>
        <p:spPr>
          <a:xfrm>
            <a:off x="7479204" y="4213594"/>
            <a:ext cx="1996383" cy="7852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42.13%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7540687" y="3261105"/>
            <a:ext cx="1627486" cy="7852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점유율</a:t>
            </a:r>
            <a:endParaRPr lang="en-US" dirty="0"/>
          </a:p>
        </p:txBody>
      </p:sp>
      <p:sp>
        <p:nvSpPr>
          <p:cNvPr id="40" name="Object 40"/>
          <p:cNvSpPr txBox="1"/>
          <p:nvPr/>
        </p:nvSpPr>
        <p:spPr>
          <a:xfrm>
            <a:off x="7479204" y="6153842"/>
            <a:ext cx="1996383" cy="7852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40.59%</a:t>
            </a:r>
            <a:endParaRPr lang="en-US" dirty="0"/>
          </a:p>
        </p:txBody>
      </p:sp>
      <p:sp>
        <p:nvSpPr>
          <p:cNvPr id="41" name="Object 41"/>
          <p:cNvSpPr txBox="1"/>
          <p:nvPr/>
        </p:nvSpPr>
        <p:spPr>
          <a:xfrm>
            <a:off x="7464747" y="8172314"/>
            <a:ext cx="1996383" cy="7852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40.20%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32" grpId="0"/>
      <p:bldP spid="37" grpId="0"/>
      <p:bldP spid="38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32024" y="1970781"/>
            <a:ext cx="1209806" cy="13357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02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941045" y="2250426"/>
            <a:ext cx="13332022" cy="8341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League of Legend(LoL) Data about Rank Game</a:t>
            </a:r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7328199" y="1808876"/>
            <a:ext cx="1669699" cy="213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500" dirty="0">
                <a:solidFill>
                  <a:srgbClr val="B19882"/>
                </a:solidFill>
                <a:latin typeface="Pretendard Medium" pitchFamily="34" charset="0"/>
                <a:cs typeface="Pretendard Medium" pitchFamily="34" charset="0"/>
              </a:rPr>
              <a:t>(</a:t>
            </a:r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6114949" y="1808876"/>
            <a:ext cx="1669699" cy="2133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kern="0" spc="500" dirty="0">
                <a:solidFill>
                  <a:srgbClr val="B19882"/>
                </a:solidFill>
                <a:latin typeface="Pretendard Medium" pitchFamily="34" charset="0"/>
                <a:cs typeface="Pretendard Medium" pitchFamily="34" charset="0"/>
              </a:rPr>
              <a:t>)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2876338" y="-11056"/>
            <a:ext cx="2698709" cy="693682"/>
            <a:chOff x="12876338" y="-11056"/>
            <a:chExt cx="2698709" cy="69368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76338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632024" y="273606"/>
            <a:ext cx="4755681" cy="531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2072114" y="1808876"/>
            <a:ext cx="7357501" cy="16014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데이터 설명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632024" y="4764221"/>
            <a:ext cx="16772174" cy="4307233"/>
            <a:chOff x="632024" y="4764221"/>
            <a:chExt cx="16772174" cy="430723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3296008" y="4764221"/>
              <a:ext cx="4005496" cy="1057292"/>
              <a:chOff x="13296008" y="4764221"/>
              <a:chExt cx="4005496" cy="1057292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296008" y="4764221"/>
                <a:ext cx="4005496" cy="1057292"/>
              </a:xfrm>
              <a:prstGeom prst="rect">
                <a:avLst/>
              </a:prstGeom>
            </p:spPr>
          </p:pic>
        </p:grpSp>
        <p:sp>
          <p:nvSpPr>
            <p:cNvPr id="31" name="Object 31"/>
            <p:cNvSpPr txBox="1"/>
            <p:nvPr/>
          </p:nvSpPr>
          <p:spPr>
            <a:xfrm>
              <a:off x="12601235" y="5094565"/>
              <a:ext cx="5394958" cy="8274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100" dirty="0">
                  <a:solidFill>
                    <a:srgbClr val="FFFFFF"/>
                  </a:solidFill>
                  <a:latin typeface="Pretendard SemiBold" pitchFamily="34" charset="0"/>
                  <a:cs typeface="Pretendard SemiBold" pitchFamily="34" charset="0"/>
                </a:rPr>
                <a:t>보충</a:t>
              </a:r>
              <a:endParaRPr lang="en-US" dirty="0"/>
            </a:p>
          </p:txBody>
        </p:sp>
        <p:grpSp>
          <p:nvGrpSpPr>
            <p:cNvPr id="1008" name="그룹 1008"/>
            <p:cNvGrpSpPr/>
            <p:nvPr/>
          </p:nvGrpSpPr>
          <p:grpSpPr>
            <a:xfrm>
              <a:off x="632024" y="5996921"/>
              <a:ext cx="4005496" cy="3074533"/>
              <a:chOff x="632024" y="5996921"/>
              <a:chExt cx="4005496" cy="307453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32024" y="5996921"/>
                <a:ext cx="4005496" cy="307453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842909" y="5996921"/>
              <a:ext cx="4005496" cy="3074533"/>
              <a:chOff x="4842909" y="5996921"/>
              <a:chExt cx="4005496" cy="307453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842909" y="5996921"/>
                <a:ext cx="4005496" cy="307453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32024" y="4764221"/>
              <a:ext cx="12472475" cy="1057292"/>
              <a:chOff x="632024" y="4764221"/>
              <a:chExt cx="12472475" cy="1057292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632024" y="4764221"/>
                <a:ext cx="12472475" cy="1057292"/>
              </a:xfrm>
              <a:prstGeom prst="rect">
                <a:avLst/>
              </a:prstGeom>
            </p:spPr>
          </p:pic>
        </p:grpSp>
        <p:sp>
          <p:nvSpPr>
            <p:cNvPr id="41" name="Object 41"/>
            <p:cNvSpPr txBox="1"/>
            <p:nvPr/>
          </p:nvSpPr>
          <p:spPr>
            <a:xfrm>
              <a:off x="4148178" y="5051668"/>
              <a:ext cx="5394958" cy="8274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3100" dirty="0">
                  <a:solidFill>
                    <a:srgbClr val="000000"/>
                  </a:solidFill>
                  <a:latin typeface="Pretendard SemiBold" pitchFamily="34" charset="0"/>
                  <a:cs typeface="Pretendard SemiBold" pitchFamily="34" charset="0"/>
                </a:rPr>
                <a:t>데이터</a:t>
              </a:r>
              <a:endParaRPr lang="en-US" dirty="0"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-62703" y="6509988"/>
              <a:ext cx="5394958" cy="596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>
                  <a:solidFill>
                    <a:srgbClr val="000000"/>
                  </a:solidFill>
                  <a:latin typeface="Pretendard SemiBold" pitchFamily="34" charset="0"/>
                  <a:cs typeface="Pretendard SemiBold" pitchFamily="34" charset="0"/>
                </a:rPr>
                <a:t>match_15m</a:t>
              </a:r>
              <a:endParaRPr lang="en-US" dirty="0"/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4148173" y="6509988"/>
              <a:ext cx="5394958" cy="596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>
                  <a:solidFill>
                    <a:srgbClr val="000000"/>
                  </a:solidFill>
                  <a:latin typeface="Pretendard SemiBold" pitchFamily="34" charset="0"/>
                  <a:cs typeface="Pretendard SemiBold" pitchFamily="34" charset="0"/>
                </a:rPr>
                <a:t>match_full_time</a:t>
              </a:r>
              <a:endParaRPr lang="en-US" dirty="0"/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175003" y="7514694"/>
              <a:ext cx="4919545" cy="6056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kern="0" spc="-100" dirty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▪ 15분까지의 게임 진행 상황</a:t>
              </a:r>
              <a:endParaRPr lang="en-US" dirty="0"/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4385879" y="7514694"/>
              <a:ext cx="4919545" cy="60561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kern="0" spc="-100" dirty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▪ 전체 게임 결과</a:t>
              </a:r>
              <a:endParaRPr lang="en-US" dirty="0"/>
            </a:p>
          </p:txBody>
        </p:sp>
        <p:grpSp>
          <p:nvGrpSpPr>
            <p:cNvPr id="1011" name="그룹 1011"/>
            <p:cNvGrpSpPr/>
            <p:nvPr/>
          </p:nvGrpSpPr>
          <p:grpSpPr>
            <a:xfrm>
              <a:off x="9113806" y="5996921"/>
              <a:ext cx="4005496" cy="3074533"/>
              <a:chOff x="9113806" y="5996921"/>
              <a:chExt cx="4005496" cy="3074533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113806" y="5996921"/>
                <a:ext cx="4005496" cy="307453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398702" y="5996921"/>
              <a:ext cx="4005496" cy="3074533"/>
              <a:chOff x="13398702" y="5996921"/>
              <a:chExt cx="4005496" cy="307453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398702" y="5996921"/>
                <a:ext cx="4005496" cy="3074533"/>
              </a:xfrm>
              <a:prstGeom prst="rect">
                <a:avLst/>
              </a:prstGeom>
            </p:spPr>
          </p:pic>
        </p:grpSp>
        <p:sp>
          <p:nvSpPr>
            <p:cNvPr id="52" name="Object 52"/>
            <p:cNvSpPr txBox="1"/>
            <p:nvPr/>
          </p:nvSpPr>
          <p:spPr>
            <a:xfrm>
              <a:off x="8419077" y="6509988"/>
              <a:ext cx="5394958" cy="5964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300" dirty="0">
                  <a:solidFill>
                    <a:srgbClr val="000000"/>
                  </a:solidFill>
                  <a:latin typeface="Pretendard SemiBold" pitchFamily="34" charset="0"/>
                  <a:cs typeface="Pretendard SemiBold" pitchFamily="34" charset="0"/>
                </a:rPr>
                <a:t>champ</a:t>
              </a:r>
              <a:endParaRPr lang="en-US" dirty="0"/>
            </a:p>
          </p:txBody>
        </p:sp>
        <p:sp>
          <p:nvSpPr>
            <p:cNvPr id="53" name="Object 53"/>
            <p:cNvSpPr txBox="1"/>
            <p:nvPr/>
          </p:nvSpPr>
          <p:spPr>
            <a:xfrm>
              <a:off x="8656813" y="7514694"/>
              <a:ext cx="4919545" cy="5545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kern="0" spc="-100" dirty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▪ 챔피언마다 각각 csv 파일 존재</a:t>
              </a:r>
              <a:endParaRPr lang="en-US" dirty="0"/>
            </a:p>
          </p:txBody>
        </p:sp>
        <p:sp>
          <p:nvSpPr>
            <p:cNvPr id="54" name="Object 54"/>
            <p:cNvSpPr txBox="1"/>
            <p:nvPr/>
          </p:nvSpPr>
          <p:spPr>
            <a:xfrm>
              <a:off x="13763214" y="6653612"/>
              <a:ext cx="4928346" cy="264172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000" kern="0" spc="-100" dirty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▪ 2020년 자료</a:t>
              </a:r>
            </a:p>
            <a:p>
              <a:r>
                <a:rPr lang="en-US" sz="2000" kern="0" spc="-100" dirty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▪ 티어(BRONZE~DIAMOND)</a:t>
              </a:r>
            </a:p>
            <a:p>
              <a:r>
                <a:rPr lang="en-US" sz="2000" kern="0" spc="-100" dirty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▪ 총 5000판</a:t>
              </a:r>
            </a:p>
            <a:p>
              <a:r>
                <a:rPr lang="en-US" sz="2000" kern="0" spc="-100" dirty="0">
                  <a:solidFill>
                    <a:srgbClr val="000000"/>
                  </a:solidFill>
                  <a:latin typeface="Pretendard" pitchFamily="34" charset="0"/>
                  <a:cs typeface="Pretendard" pitchFamily="34" charset="0"/>
                </a:rPr>
                <a:t>▪ 티어별로 각 1000판</a:t>
              </a:r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3B2FF5-751F-8C4B-1F22-C1616AF62984}"/>
              </a:ext>
            </a:extLst>
          </p:cNvPr>
          <p:cNvSpPr txBox="1"/>
          <p:nvPr/>
        </p:nvSpPr>
        <p:spPr>
          <a:xfrm>
            <a:off x="9543545" y="3180629"/>
            <a:ext cx="611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/>
              </a:rPr>
              <a:t>Data : </a:t>
            </a:r>
            <a:r>
              <a:rPr lang="en-US" altLang="ko-KR" b="1" dirty="0">
                <a:effectLst/>
                <a:hlinkClick r:id="rId8"/>
              </a:rPr>
              <a:t>https://www.kaggle.com/datasets/park123/lol-data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1"/>
            <a:ext cx="1209806" cy="1323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03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889497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6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Ⅰ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727619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1. </a:t>
            </a:r>
            <a:r>
              <a:rPr lang="ko-KR" alt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블루 </a:t>
            </a:r>
            <a:r>
              <a:rPr lang="en-US" sz="2500" dirty="0" err="1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진영</a:t>
            </a:r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 승리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638977"/>
            <a:ext cx="8027274" cy="7135355"/>
            <a:chOff x="1216133" y="2638977"/>
            <a:chExt cx="8027274" cy="71353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638977"/>
              <a:ext cx="8027274" cy="7135355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126836" y="2638977"/>
            <a:ext cx="10952381" cy="2131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티어에 따라 진영별 승리에 차이가 있을까?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근소한 차이가 있지만 거의 없음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04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Ⅱ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7276190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2. 게임하는 시간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16133" y="7666390"/>
            <a:ext cx="23600498" cy="2131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사람들은 주로 몇시에 게임을 할까?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주로 저녁 시간(20시 ~ 22시)에 많이 한다.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958178"/>
            <a:ext cx="15733665" cy="4470393"/>
            <a:chOff x="1216133" y="2958178"/>
            <a:chExt cx="15733665" cy="447039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958178"/>
              <a:ext cx="15733665" cy="44703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05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Ⅲ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7276190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3. 챔피언 사용(상위 30개)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16133" y="7854248"/>
            <a:ext cx="23600498" cy="2131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사람들이 가장 많이 사용하는 챔피언은 무엇일까?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상위 3개는 이즈리얼, 루시안, 케이틀린이다.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907828"/>
            <a:ext cx="15733666" cy="4533442"/>
            <a:chOff x="1216133" y="2907828"/>
            <a:chExt cx="15733666" cy="45334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907828"/>
              <a:ext cx="15733666" cy="45334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Ⅳ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7276190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4. 첫 바론과 승리 관계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9654381" y="2626286"/>
            <a:ext cx="11228820" cy="21316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첫 바론을 먹으면 승리할 확률이 더 높을까?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첫 바론을 안먹었을 때가 승리를 더 많이 함.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626281"/>
            <a:ext cx="7926725" cy="7084830"/>
            <a:chOff x="1216133" y="2626281"/>
            <a:chExt cx="7926725" cy="708483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626281"/>
              <a:ext cx="7926725" cy="708483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654381" y="5908956"/>
            <a:ext cx="11228820" cy="779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생각과는 달라 티어별로 확인해보기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09595" y="1116733"/>
            <a:ext cx="1209806" cy="13333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Noto Serif CJK KR Black" pitchFamily="34" charset="0"/>
                <a:cs typeface="Noto Serif CJK KR Black" pitchFamily="34" charset="0"/>
              </a:rPr>
              <a:t>06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0" y="-11056"/>
            <a:ext cx="7402424" cy="693682"/>
            <a:chOff x="0" y="-11056"/>
            <a:chExt cx="7402424" cy="69368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1056"/>
              <a:ext cx="7402424" cy="6936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28127" y="-11056"/>
            <a:ext cx="2698709" cy="693682"/>
            <a:chOff x="7428127" y="-11056"/>
            <a:chExt cx="2698709" cy="69368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127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753447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Topic selection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152233" y="-11056"/>
            <a:ext cx="2698709" cy="693682"/>
            <a:chOff x="10152233" y="-11056"/>
            <a:chExt cx="2698709" cy="69368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2233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477513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Data Description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12201704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B19882"/>
                </a:solidFill>
                <a:latin typeface="Noto Serif CJK KR Medium" pitchFamily="34" charset="0"/>
                <a:cs typeface="Noto Serif CJK KR Medium" pitchFamily="34" charset="0"/>
              </a:rPr>
              <a:t>Visualization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15600444" y="-11056"/>
            <a:ext cx="2698709" cy="693682"/>
            <a:chOff x="15600444" y="-11056"/>
            <a:chExt cx="2698709" cy="6936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00444" y="-11056"/>
              <a:ext cx="2698709" cy="69368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4925799" y="267494"/>
            <a:ext cx="4048063" cy="40356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Conclusion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632024" y="273606"/>
            <a:ext cx="4756163" cy="533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kern="0" spc="100" dirty="0">
                <a:solidFill>
                  <a:srgbClr val="ECE3D9"/>
                </a:solidFill>
                <a:latin typeface="Noto Serif CJK KR Medium" pitchFamily="34" charset="0"/>
                <a:cs typeface="Noto Serif CJK KR Medium" pitchFamily="34" charset="0"/>
              </a:rPr>
              <a:t>EDA Visualization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849686" y="954829"/>
            <a:ext cx="9321552" cy="15999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00000"/>
                </a:solidFill>
                <a:latin typeface="Noto Serif CJK KR" pitchFamily="34" charset="0"/>
                <a:cs typeface="Noto Serif CJK KR" pitchFamily="34" charset="0"/>
              </a:rPr>
              <a:t>Visualization Ⅳ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1849686" y="2181838"/>
            <a:ext cx="7276190" cy="666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B19882"/>
                </a:solidFill>
                <a:latin typeface="Pretendard" pitchFamily="34" charset="0"/>
                <a:cs typeface="Pretendard" pitchFamily="34" charset="0"/>
              </a:rPr>
              <a:t>5. 첫 바론과 승리 관계(티어별)</a:t>
            </a:r>
            <a:endParaRPr lang="en-US" dirty="0"/>
          </a:p>
        </p:txBody>
      </p:sp>
      <p:sp>
        <p:nvSpPr>
          <p:cNvPr id="25" name="Object 25"/>
          <p:cNvSpPr txBox="1"/>
          <p:nvPr/>
        </p:nvSpPr>
        <p:spPr>
          <a:xfrm>
            <a:off x="1216133" y="7687152"/>
            <a:ext cx="23600498" cy="34839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Q. 티어별로 첫 바론을 먹으면 승리할 확률이 더 높을까?</a:t>
            </a:r>
          </a:p>
          <a:p>
            <a:endParaRPr lang="en-US" sz="3000" dirty="0">
              <a:solidFill>
                <a:srgbClr val="000000"/>
              </a:solidFill>
              <a:latin typeface="Noto Sans CJK KR Regular" pitchFamily="34" charset="0"/>
              <a:cs typeface="Noto Sans CJK KR Regular" pitchFamily="34" charset="0"/>
            </a:endParaRP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A. 모든 티어에서 첫 바론을 안먹었을 때 승리할 확률이 높다.</a:t>
            </a:r>
          </a:p>
          <a:p>
            <a:r>
              <a:rPr lang="en-US" sz="3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    그래도 대부분 저티어보다는 고티어에서 바론을 먹었을 때 승리할 확률이 조금 더 높다.</a:t>
            </a:r>
          </a:p>
          <a:p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216133" y="2626281"/>
            <a:ext cx="15733666" cy="5060874"/>
            <a:chOff x="1216133" y="2626281"/>
            <a:chExt cx="15733666" cy="506087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6133" y="2626281"/>
              <a:ext cx="15733666" cy="506087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834</Words>
  <Application>Microsoft Office PowerPoint</Application>
  <PresentationFormat>사용자 지정</PresentationFormat>
  <Paragraphs>229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8" baseType="lpstr">
      <vt:lpstr>Noto Sans CJK KR Medium</vt:lpstr>
      <vt:lpstr>Noto Sans CJK KR Regular</vt:lpstr>
      <vt:lpstr>Noto Serif CJK KR</vt:lpstr>
      <vt:lpstr>Noto Serif CJK KR Black</vt:lpstr>
      <vt:lpstr>Noto Serif CJK KR Medium</vt:lpstr>
      <vt:lpstr>Pretendard</vt:lpstr>
      <vt:lpstr>Pretendard Medium</vt:lpstr>
      <vt:lpstr>Pretendard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박승준</cp:lastModifiedBy>
  <cp:revision>4</cp:revision>
  <dcterms:created xsi:type="dcterms:W3CDTF">2023-09-01T15:59:49Z</dcterms:created>
  <dcterms:modified xsi:type="dcterms:W3CDTF">2023-09-01T07:23:25Z</dcterms:modified>
</cp:coreProperties>
</file>